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2"/>
  </p:notesMasterIdLst>
  <p:handoutMasterIdLst>
    <p:handoutMasterId r:id="rId13"/>
  </p:handoutMasterIdLst>
  <p:sldIdLst>
    <p:sldId id="256" r:id="rId3"/>
    <p:sldId id="302" r:id="rId4"/>
    <p:sldId id="293" r:id="rId5"/>
    <p:sldId id="282" r:id="rId6"/>
    <p:sldId id="303" r:id="rId7"/>
    <p:sldId id="319" r:id="rId8"/>
    <p:sldId id="312" r:id="rId9"/>
    <p:sldId id="313" r:id="rId10"/>
    <p:sldId id="321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 xmlns:mv="urn:schemas-microsoft-com:mac:vml" xmlns:mc="http://schemas.openxmlformats.org/markup-compatibility/2006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ke" initials="N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FA"/>
    <a:srgbClr val="57D05D"/>
    <a:srgbClr val="7DD7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xmlns:mv="urn:schemas-microsoft-com:mac:vml" xmlns:mc="http://schemas.openxmlformats.org/markup-compatibility/2006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71" autoAdjust="0"/>
  </p:normalViewPr>
  <p:slideViewPr>
    <p:cSldViewPr snapToGrid="0">
      <p:cViewPr>
        <p:scale>
          <a:sx n="50" d="100"/>
          <a:sy n="50" d="100"/>
        </p:scale>
        <p:origin x="-1506" y="-516"/>
      </p:cViewPr>
      <p:guideLst>
        <p:guide orient="horz" pos="2160"/>
        <p:guide pos="374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12-02T02:18:05.221" idx="3">
    <p:pos x="10" y="10"/>
    <p:text>can we include some images that show phones, tablets, radio?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E3679-2DCB-465D-A297-642E075A66CB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7FFB52-8B29-463D-AEC5-7E8AD9B161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802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56113A0-2A9F-4314-9A5A-4D7422E5D01D}" type="datetimeFigureOut">
              <a:rPr lang="en-GB" smtClean="0"/>
              <a:t>05/12/2016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D187C1E-87AC-4F5A-ACAA-D0A957DE68B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3911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989587-4917-4D60-B48F-65AC40ECB53A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225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47062" y="6052450"/>
            <a:ext cx="1475656" cy="602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56657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42E2-4CDC-4C5F-99DA-888A0D7B912C}" type="datetimeFigureOut">
              <a:rPr lang="en-GB" smtClean="0"/>
              <a:pPr/>
              <a:t>05/12/2016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F121-BC1D-4283-83CD-A2E06AC475B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8582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42E2-4CDC-4C5F-99DA-888A0D7B912C}" type="datetimeFigureOut">
              <a:rPr lang="en-GB" smtClean="0"/>
              <a:pPr/>
              <a:t>05/12/2016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F121-BC1D-4283-83CD-A2E06AC475B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7691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47062" y="6052450"/>
            <a:ext cx="1475656" cy="602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B5D57-3D01-4D03-B8BF-5C0D744806B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79518" y="194090"/>
            <a:ext cx="2743200" cy="365125"/>
          </a:xfrm>
        </p:spPr>
        <p:txBody>
          <a:bodyPr/>
          <a:lstStyle>
            <a:lvl1pPr>
              <a:defRPr sz="1600" b="1"/>
            </a:lvl1pPr>
          </a:lstStyle>
          <a:p>
            <a:fld id="{CBBBF121-BC1D-4283-83CD-A2E06AC475B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90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F30E-43C9-45F6-9975-93E446F4BE73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F121-BC1D-4283-83CD-A2E06AC475B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4507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4A6A-4718-4769-AB85-B45B3D0983C0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8280" y="230188"/>
            <a:ext cx="2743200" cy="365125"/>
          </a:xfrm>
        </p:spPr>
        <p:txBody>
          <a:bodyPr/>
          <a:lstStyle>
            <a:lvl1pPr>
              <a:defRPr sz="1600" b="1"/>
            </a:lvl1pPr>
          </a:lstStyle>
          <a:p>
            <a:fld id="{CBBBF121-BC1D-4283-83CD-A2E06AC475B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16120" y="6117919"/>
            <a:ext cx="1475360" cy="6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6856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1C6A-F1A2-4260-B674-98370E953C2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F121-BC1D-4283-83CD-A2E06AC475B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4024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26746-FAD2-4CFB-B0A3-EC36AD0E5230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F121-BC1D-4283-83CD-A2E06AC475B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9030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9126-24A6-4837-A01F-D3E8FA071CD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F121-BC1D-4283-83CD-A2E06AC475B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5427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E4C1-8C84-4718-AF69-2C927F9CE83C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F121-BC1D-4283-83CD-A2E06AC475B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5807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0048-BC3F-475A-9970-AB4BCF6C0EF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F121-BC1D-4283-83CD-A2E06AC475B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633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42E2-4CDC-4C5F-99DA-888A0D7B912C}" type="datetimeFigureOut">
              <a:rPr lang="en-GB" smtClean="0"/>
              <a:pPr/>
              <a:t>05/12/2016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F121-BC1D-4283-83CD-A2E06AC475B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42788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BD1F8-F718-49CE-B92D-71E5FF461389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F121-BC1D-4283-83CD-A2E06AC475B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4766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C06C9-162E-4662-96CD-9B002852CDE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F121-BC1D-4283-83CD-A2E06AC475B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9888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EA55-6EBB-4E19-9DDF-7518C35F2A7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F121-BC1D-4283-83CD-A2E06AC475B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8793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9E952-2870-442E-9D59-01671FC68DA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F121-BC1D-4283-83CD-A2E06AC475B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210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42E2-4CDC-4C5F-99DA-888A0D7B912C}" type="datetimeFigureOut">
              <a:rPr lang="en-GB" smtClean="0"/>
              <a:pPr/>
              <a:t>05/12/2016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F121-BC1D-4283-83CD-A2E06AC475B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325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42E2-4CDC-4C5F-99DA-888A0D7B912C}" type="datetimeFigureOut">
              <a:rPr lang="en-GB" smtClean="0"/>
              <a:pPr/>
              <a:t>05/12/2016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F121-BC1D-4283-83CD-A2E06AC475B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2352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42E2-4CDC-4C5F-99DA-888A0D7B912C}" type="datetimeFigureOut">
              <a:rPr lang="en-GB" smtClean="0"/>
              <a:pPr/>
              <a:t>05/12/2016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F121-BC1D-4283-83CD-A2E06AC475B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6296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42E2-4CDC-4C5F-99DA-888A0D7B912C}" type="datetimeFigureOut">
              <a:rPr lang="en-GB" smtClean="0"/>
              <a:pPr/>
              <a:t>05/12/2016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F121-BC1D-4283-83CD-A2E06AC475B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1788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42E2-4CDC-4C5F-99DA-888A0D7B912C}" type="datetimeFigureOut">
              <a:rPr lang="en-GB" smtClean="0"/>
              <a:pPr/>
              <a:t>05/12/2016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F121-BC1D-4283-83CD-A2E06AC475B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735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42E2-4CDC-4C5F-99DA-888A0D7B912C}" type="datetimeFigureOut">
              <a:rPr lang="en-GB" smtClean="0"/>
              <a:pPr/>
              <a:t>05/12/2016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F121-BC1D-4283-83CD-A2E06AC475B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4213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42E2-4CDC-4C5F-99DA-888A0D7B912C}" type="datetimeFigureOut">
              <a:rPr lang="en-GB" smtClean="0"/>
              <a:pPr/>
              <a:t>05/12/2016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F121-BC1D-4283-83CD-A2E06AC475B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233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342E2-4CDC-4C5F-99DA-888A0D7B912C}" type="datetimeFigureOut">
              <a:rPr lang="en-GB" smtClean="0"/>
              <a:pPr/>
              <a:t>05/12/2016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BF121-BC1D-4283-83CD-A2E06AC475B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3846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A9486-2919-4D1C-87BF-0DD6BBC4930C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BF121-BC1D-4283-83CD-A2E06AC475B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877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5336" y="2675905"/>
            <a:ext cx="7339364" cy="4194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92100" y="1458403"/>
            <a:ext cx="5956300" cy="1589598"/>
          </a:xfrm>
        </p:spPr>
        <p:txBody>
          <a:bodyPr anchor="t">
            <a:noAutofit/>
          </a:bodyPr>
          <a:lstStyle/>
          <a:p>
            <a:r>
              <a:rPr lang="en-GB" sz="3200" b="1" dirty="0" smtClean="0">
                <a:solidFill>
                  <a:srgbClr val="00A8FA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GENDER PARITY: DEVELOPMENT PARTNERS PERSPECTIVE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4800" dirty="0"/>
              <a:t/>
            </a:r>
            <a:br>
              <a:rPr lang="en-GB" sz="4800" dirty="0"/>
            </a:br>
            <a:endParaRPr lang="en-GB" sz="4800" b="1" dirty="0">
              <a:solidFill>
                <a:srgbClr val="00A8FA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92100" y="3576638"/>
            <a:ext cx="9144000" cy="1655762"/>
          </a:xfrm>
        </p:spPr>
        <p:txBody>
          <a:bodyPr>
            <a:normAutofit/>
          </a:bodyPr>
          <a:lstStyle/>
          <a:p>
            <a:pPr algn="l">
              <a:lnSpc>
                <a:spcPts val="1300"/>
              </a:lnSpc>
              <a:buNone/>
            </a:pPr>
            <a:r>
              <a:rPr lang="en-GB" sz="2400" b="1" dirty="0" smtClean="0"/>
              <a:t>DR. ELEANOR ANN  NWADINOBI</a:t>
            </a:r>
          </a:p>
          <a:p>
            <a:pPr algn="l">
              <a:lnSpc>
                <a:spcPts val="1300"/>
              </a:lnSpc>
              <a:buNone/>
            </a:pPr>
            <a:r>
              <a:rPr lang="en-GB" sz="2400" b="1" dirty="0" smtClean="0"/>
              <a:t>MANAGER ,WOMEN AND GIRLS </a:t>
            </a:r>
          </a:p>
          <a:p>
            <a:pPr algn="l">
              <a:lnSpc>
                <a:spcPts val="1300"/>
              </a:lnSpc>
              <a:buNone/>
            </a:pPr>
            <a:r>
              <a:rPr lang="en-GB" sz="2400" b="1" dirty="0" smtClean="0"/>
              <a:t>NIGERIA STABILITY AND RECONCILIATION PROGRAMME(NSRP)</a:t>
            </a:r>
          </a:p>
          <a:p>
            <a:pPr algn="l">
              <a:lnSpc>
                <a:spcPts val="1300"/>
              </a:lnSpc>
              <a:buNone/>
            </a:pPr>
            <a:r>
              <a:rPr lang="en-US" sz="2400" b="1" dirty="0" smtClean="0"/>
              <a:t>29</a:t>
            </a:r>
            <a:r>
              <a:rPr lang="en-US" sz="2400" b="1" baseline="30000" dirty="0" smtClean="0"/>
              <a:t>TH</a:t>
            </a:r>
            <a:r>
              <a:rPr lang="en-US" sz="2400" b="1" dirty="0" smtClean="0"/>
              <a:t>  NOVEMBER  2016</a:t>
            </a:r>
            <a:endParaRPr lang="en-GB" sz="2400" b="1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7108" y="290240"/>
            <a:ext cx="1475656" cy="602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06512" y="904404"/>
            <a:ext cx="21602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 smtClean="0">
                <a:solidFill>
                  <a:srgbClr val="919397"/>
                </a:solidFill>
                <a:latin typeface="Myriad Pro" pitchFamily="34" charset="0"/>
              </a:rPr>
              <a:t>NIGERIA STABILITY</a:t>
            </a:r>
          </a:p>
          <a:p>
            <a:r>
              <a:rPr lang="en-GB" sz="1000" b="1" dirty="0" smtClean="0">
                <a:solidFill>
                  <a:srgbClr val="919397"/>
                </a:solidFill>
                <a:latin typeface="Myriad Pro" pitchFamily="34" charset="0"/>
              </a:rPr>
              <a:t>AND RECONCILIATION</a:t>
            </a:r>
          </a:p>
          <a:p>
            <a:r>
              <a:rPr lang="en-GB" sz="1000" b="1" dirty="0" smtClean="0">
                <a:solidFill>
                  <a:srgbClr val="919397"/>
                </a:solidFill>
                <a:latin typeface="Myriad Pro" pitchFamily="34" charset="0"/>
              </a:rPr>
              <a:t>PROGRAMME</a:t>
            </a:r>
            <a:endParaRPr lang="en-GB" sz="1000" b="1" dirty="0">
              <a:solidFill>
                <a:srgbClr val="919397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54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365125"/>
            <a:ext cx="10515600" cy="71301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noProof="0" dirty="0" smtClean="0">
                <a:solidFill>
                  <a:srgbClr val="00A8FA"/>
                </a:solidFill>
                <a:latin typeface="+mj-lt"/>
                <a:ea typeface="+mj-ea"/>
                <a:cs typeface="+mj-cs"/>
              </a:rPr>
              <a:t>BRIEF ON NSRP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rgbClr val="00A8F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079500" y="1333500"/>
            <a:ext cx="9372600" cy="504189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1200"/>
              </a:spcBef>
              <a:buClr>
                <a:schemeClr val="tx1"/>
              </a:buClr>
            </a:pPr>
            <a:endParaRPr lang="en-GB" sz="2400" dirty="0" smtClean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9788" y="1078140"/>
            <a:ext cx="10514012" cy="979259"/>
          </a:xfrm>
        </p:spPr>
        <p:txBody>
          <a:bodyPr>
            <a:normAutofit/>
          </a:bodyPr>
          <a:lstStyle/>
          <a:p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anaging 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conflict non-violently and reducing the negative impacts of conflict and violence on the most vulnerable populations INCLUDING WOMEN AND GIRLS.</a:t>
            </a:r>
            <a:r>
              <a:rPr lang="en-GB" sz="1800" dirty="0"/>
              <a:t/>
            </a:r>
            <a:br>
              <a:rPr lang="en-GB" sz="1800" dirty="0"/>
            </a:br>
            <a:endParaRPr lang="en-GB" sz="1800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801" y="2360315"/>
            <a:ext cx="6064250" cy="3623269"/>
          </a:xfrm>
        </p:spPr>
      </p:pic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839788" y="2076450"/>
            <a:ext cx="4779962" cy="3792538"/>
          </a:xfrm>
        </p:spPr>
        <p:txBody>
          <a:bodyPr>
            <a:normAutofit fontScale="92500" lnSpcReduction="20000"/>
          </a:bodyPr>
          <a:lstStyle/>
          <a:p>
            <a:r>
              <a:rPr lang="en-GB" sz="3000" b="1" dirty="0"/>
              <a:t>The programme works in 8 states in Nigeria Bayelsa, Borno, Delta, Kaduna, Kano, Plateau, Rivers, Yobe through areas of:</a:t>
            </a:r>
          </a:p>
          <a:p>
            <a:r>
              <a:rPr lang="en-GB" sz="3000" b="1" dirty="0"/>
              <a:t>Security and governance</a:t>
            </a:r>
          </a:p>
          <a:p>
            <a:r>
              <a:rPr lang="en-GB" sz="3000" b="1" dirty="0"/>
              <a:t>Economics and Natural Resources </a:t>
            </a:r>
          </a:p>
          <a:p>
            <a:r>
              <a:rPr lang="en-GB" sz="3000" b="1" dirty="0"/>
              <a:t>Women and girls </a:t>
            </a:r>
          </a:p>
          <a:p>
            <a:r>
              <a:rPr lang="en-GB" sz="3000" b="1" dirty="0"/>
              <a:t>Research media and advocacy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377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365125"/>
            <a:ext cx="10515600" cy="12003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8000" b="1" dirty="0" smtClean="0">
                <a:solidFill>
                  <a:srgbClr val="00A8FA"/>
                </a:solidFill>
                <a:latin typeface="Calibri Light"/>
              </a:rPr>
              <a:t>NSRP INTERVENTIONS</a:t>
            </a:r>
            <a:endParaRPr lang="en-GB" sz="8000" b="1" dirty="0">
              <a:solidFill>
                <a:srgbClr val="00A8FA"/>
              </a:solidFill>
              <a:latin typeface="Calibri Light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1301484"/>
            <a:ext cx="6249814" cy="504189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b="1" dirty="0" smtClean="0"/>
              <a:t>Gender </a:t>
            </a:r>
            <a:r>
              <a:rPr lang="en-US" sz="3200" b="1" dirty="0"/>
              <a:t>and conflict sensitive </a:t>
            </a:r>
            <a:r>
              <a:rPr lang="en-US" sz="3200" b="1" dirty="0" smtClean="0"/>
              <a:t>strategy</a:t>
            </a:r>
          </a:p>
          <a:p>
            <a:r>
              <a:rPr lang="en-US" sz="3200" b="1" dirty="0" smtClean="0"/>
              <a:t>Peace clubs and Observatory</a:t>
            </a:r>
            <a:endParaRPr lang="en-GB" sz="3200" b="1" dirty="0"/>
          </a:p>
          <a:p>
            <a:r>
              <a:rPr lang="en-US" sz="3200" b="1" dirty="0" smtClean="0"/>
              <a:t>SUPPORT TO NAP </a:t>
            </a:r>
            <a:r>
              <a:rPr lang="en-US" sz="3200" b="1" dirty="0"/>
              <a:t>1325</a:t>
            </a:r>
            <a:endParaRPr lang="en-GB" sz="3200" b="1" dirty="0"/>
          </a:p>
          <a:p>
            <a:r>
              <a:rPr lang="en-US" sz="3200" b="1" dirty="0" smtClean="0"/>
              <a:t>SUPPORT TO VAPP 2015</a:t>
            </a:r>
            <a:endParaRPr lang="en-GB" sz="3200" b="1" dirty="0"/>
          </a:p>
          <a:p>
            <a:r>
              <a:rPr lang="en-US" sz="3200" b="1" dirty="0"/>
              <a:t>Role of women in peace building </a:t>
            </a:r>
            <a:endParaRPr lang="en-GB" sz="3200" b="1" dirty="0"/>
          </a:p>
          <a:p>
            <a:r>
              <a:rPr lang="en-US" sz="3200" b="1" dirty="0"/>
              <a:t>Gender equality is the single most important thing that determines if a country will undergo internal or external conflict</a:t>
            </a:r>
            <a:endParaRPr lang="en-GB" sz="3200" b="1" dirty="0"/>
          </a:p>
          <a:p>
            <a:pPr marL="341313" indent="-341313">
              <a:spcBef>
                <a:spcPts val="1200"/>
              </a:spcBef>
              <a:buClr>
                <a:prstClr val="black"/>
              </a:buClr>
              <a:buFont typeface="Arial" panose="020B0604020202020204" pitchFamily="34" charset="0"/>
              <a:buChar char="•"/>
            </a:pPr>
            <a:endParaRPr lang="en-GB" sz="3200" dirty="0" smtClean="0">
              <a:solidFill>
                <a:prstClr val="black"/>
              </a:solidFill>
            </a:endParaRPr>
          </a:p>
        </p:txBody>
      </p:sp>
      <p:pic>
        <p:nvPicPr>
          <p:cNvPr id="6" name="Picture 5" descr="girl_woma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6624" y="1885950"/>
            <a:ext cx="4422411" cy="4076701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F121-BC1D-4283-83CD-A2E06AC475B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46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365125"/>
            <a:ext cx="10515600" cy="71301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A8F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NSRP</a:t>
            </a:r>
            <a:r>
              <a:rPr kumimoji="0" lang="en-GB" sz="4400" b="1" i="0" u="none" strike="noStrike" kern="1200" cap="none" spc="0" normalizeH="0" noProof="0" dirty="0" smtClean="0">
                <a:ln>
                  <a:noFill/>
                </a:ln>
                <a:solidFill>
                  <a:srgbClr val="00A8F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PARTNER ENGAGEMENT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rgbClr val="00A8F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79499" y="1078141"/>
            <a:ext cx="9721057" cy="529725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Development P</a:t>
            </a:r>
            <a:r>
              <a:rPr lang="en-US" sz="4000" b="1" dirty="0" smtClean="0"/>
              <a:t>artner </a:t>
            </a:r>
            <a:r>
              <a:rPr lang="en-US" sz="4000" b="1" dirty="0"/>
              <a:t>G</a:t>
            </a:r>
            <a:r>
              <a:rPr lang="en-US" sz="4000" b="1" dirty="0" smtClean="0"/>
              <a:t>roup </a:t>
            </a:r>
            <a:r>
              <a:rPr lang="en-US" sz="4000" b="1" dirty="0"/>
              <a:t>on G</a:t>
            </a:r>
            <a:r>
              <a:rPr lang="en-US" sz="4000" b="1" dirty="0" smtClean="0"/>
              <a:t>ender </a:t>
            </a:r>
            <a:r>
              <a:rPr lang="en-US" sz="4000" b="1" dirty="0"/>
              <a:t>DPGG</a:t>
            </a:r>
            <a:endParaRPr lang="en-GB" sz="4000" b="1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 </a:t>
            </a:r>
            <a:r>
              <a:rPr lang="en-US" sz="4000" b="1" dirty="0" smtClean="0"/>
              <a:t>Synergy </a:t>
            </a:r>
            <a:r>
              <a:rPr lang="en-US" sz="4000" b="1" dirty="0"/>
              <a:t>and collaborative efforts</a:t>
            </a:r>
            <a:endParaRPr lang="en-GB" sz="4000" b="1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Joint Advocacy</a:t>
            </a:r>
            <a:endParaRPr lang="en-GB" sz="4000" b="1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 </a:t>
            </a:r>
            <a:r>
              <a:rPr lang="en-US" sz="4000" b="1" dirty="0" smtClean="0"/>
              <a:t>National guidelines &amp; referral standards –UNFPA,NSRP,UNW, FISTULA CARE</a:t>
            </a:r>
            <a:endParaRPr lang="en-GB" sz="4000" b="1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Partner prerequisite </a:t>
            </a:r>
            <a:endParaRPr lang="en-US" sz="4000" b="1" dirty="0" smtClean="0"/>
          </a:p>
          <a:p>
            <a:r>
              <a:rPr lang="en-US" sz="4000" b="1" dirty="0" smtClean="0"/>
              <a:t>      for </a:t>
            </a:r>
            <a:r>
              <a:rPr lang="en-US" sz="4000" b="1" dirty="0"/>
              <a:t>funding</a:t>
            </a:r>
            <a:endParaRPr lang="en-GB" sz="4000" b="1" dirty="0"/>
          </a:p>
          <a:p>
            <a:endParaRPr lang="en-GB" sz="4000" dirty="0" smtClean="0"/>
          </a:p>
        </p:txBody>
      </p:sp>
      <p:pic>
        <p:nvPicPr>
          <p:cNvPr id="7" name="Picture 6" descr="phone_radio_table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4850" y="4084839"/>
            <a:ext cx="3257550" cy="1854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54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1" y="188913"/>
            <a:ext cx="196850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A8FA"/>
                </a:solidFill>
              </a:rPr>
              <a:t>            </a:t>
            </a:r>
            <a:r>
              <a:rPr lang="en-GB" sz="5400" b="1" dirty="0" smtClean="0">
                <a:solidFill>
                  <a:srgbClr val="00A8FA"/>
                </a:solidFill>
              </a:rPr>
              <a:t>NSRP APPROACH</a:t>
            </a:r>
            <a:r>
              <a:rPr lang="en-GB" dirty="0">
                <a:solidFill>
                  <a:srgbClr val="00A8FA"/>
                </a:solidFill>
              </a:rPr>
              <a:t/>
            </a:r>
            <a:br>
              <a:rPr lang="en-GB" dirty="0">
                <a:solidFill>
                  <a:srgbClr val="00A8FA"/>
                </a:solidFill>
              </a:rPr>
            </a:br>
            <a:endParaRPr lang="en-GB" dirty="0" smtClean="0">
              <a:solidFill>
                <a:srgbClr val="00A8FA"/>
              </a:solidFill>
            </a:endParaRPr>
          </a:p>
        </p:txBody>
      </p:sp>
      <p:sp>
        <p:nvSpPr>
          <p:cNvPr id="3076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An integral part of </a:t>
            </a:r>
            <a:r>
              <a:rPr lang="en-US" sz="4000" b="1" dirty="0" smtClean="0"/>
              <a:t>our approach </a:t>
            </a:r>
            <a:r>
              <a:rPr lang="en-US" sz="4000" b="1" dirty="0"/>
              <a:t>is accountability </a:t>
            </a:r>
            <a:endParaRPr lang="en-GB" sz="4000" b="1" dirty="0"/>
          </a:p>
          <a:p>
            <a:r>
              <a:rPr lang="en-US" sz="4000" b="1" dirty="0"/>
              <a:t>Reports, monitoring frameworks, data and </a:t>
            </a:r>
            <a:r>
              <a:rPr lang="en-US" sz="4000" b="1" dirty="0" smtClean="0"/>
              <a:t>research</a:t>
            </a:r>
            <a:endParaRPr lang="en-GB" sz="4000" b="1" dirty="0"/>
          </a:p>
          <a:p>
            <a:r>
              <a:rPr lang="en-US" sz="4000" b="1" dirty="0" smtClean="0"/>
              <a:t>Data- verified</a:t>
            </a:r>
          </a:p>
          <a:p>
            <a:r>
              <a:rPr lang="en-US" sz="4000" b="1" dirty="0" smtClean="0"/>
              <a:t>Application </a:t>
            </a:r>
            <a:r>
              <a:rPr lang="en-US" sz="4000" b="1" dirty="0"/>
              <a:t>of disaggregated data in our planning and </a:t>
            </a:r>
            <a:r>
              <a:rPr lang="en-US" sz="4000" b="1" dirty="0" smtClean="0"/>
              <a:t>interventions </a:t>
            </a:r>
            <a:endParaRPr lang="en-GB" sz="4000" b="1" dirty="0"/>
          </a:p>
          <a:p>
            <a:pPr marL="0" indent="0">
              <a:buNone/>
            </a:pPr>
            <a:endParaRPr lang="en-GB" dirty="0"/>
          </a:p>
          <a:p>
            <a:pPr marL="0" lvl="0" indent="0">
              <a:buNone/>
            </a:pPr>
            <a:endParaRPr lang="en-GB" dirty="0">
              <a:solidFill>
                <a:prstClr val="black"/>
              </a:solidFill>
            </a:endParaRPr>
          </a:p>
          <a:p>
            <a:pPr eaLnBrk="1" hangingPunct="1">
              <a:buNone/>
            </a:pPr>
            <a:endParaRPr lang="en-GB" dirty="0" smtClean="0"/>
          </a:p>
        </p:txBody>
      </p:sp>
      <p:pic>
        <p:nvPicPr>
          <p:cNvPr id="307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91033" y="5589588"/>
            <a:ext cx="3513667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6657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1" y="188913"/>
            <a:ext cx="196850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A8FA"/>
                </a:solidFill>
              </a:rPr>
              <a:t>            </a:t>
            </a:r>
            <a:r>
              <a:rPr lang="en-GB" sz="6700" b="1" dirty="0" smtClean="0">
                <a:solidFill>
                  <a:srgbClr val="00A8FA"/>
                </a:solidFill>
              </a:rPr>
              <a:t>NSRP AND FIDA PARTNERSHIP</a:t>
            </a:r>
            <a:r>
              <a:rPr lang="en-GB" dirty="0">
                <a:solidFill>
                  <a:srgbClr val="00A8FA"/>
                </a:solidFill>
              </a:rPr>
              <a:t/>
            </a:r>
            <a:br>
              <a:rPr lang="en-GB" dirty="0">
                <a:solidFill>
                  <a:srgbClr val="00A8FA"/>
                </a:solidFill>
              </a:rPr>
            </a:br>
            <a:endParaRPr lang="en-GB" dirty="0" smtClean="0">
              <a:solidFill>
                <a:srgbClr val="00A8FA"/>
              </a:solidFill>
            </a:endParaRPr>
          </a:p>
        </p:txBody>
      </p:sp>
      <p:sp>
        <p:nvSpPr>
          <p:cNvPr id="3076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NSRP Observatory on VAWG and VAB </a:t>
            </a:r>
          </a:p>
          <a:p>
            <a:r>
              <a:rPr lang="en-US" sz="4000" b="1" dirty="0" smtClean="0"/>
              <a:t>OBSTEC CHAIRS in KANO AND KADUNA </a:t>
            </a:r>
          </a:p>
          <a:p>
            <a:r>
              <a:rPr lang="en-US" sz="4000" b="1" dirty="0" smtClean="0"/>
              <a:t>YOBE STATE ACTION PLAN ON WOMEN PEACE AND SECURITY AND REDUCTION</a:t>
            </a:r>
          </a:p>
          <a:p>
            <a:pPr marL="0" indent="0">
              <a:buNone/>
            </a:pPr>
            <a:r>
              <a:rPr lang="en-US" sz="4000" b="1" dirty="0" smtClean="0"/>
              <a:t> OF VAWG</a:t>
            </a:r>
            <a:endParaRPr lang="en-GB" dirty="0"/>
          </a:p>
          <a:p>
            <a:pPr marL="0" lvl="0" indent="0">
              <a:buNone/>
            </a:pPr>
            <a:endParaRPr lang="en-GB" dirty="0">
              <a:solidFill>
                <a:prstClr val="black"/>
              </a:solidFill>
            </a:endParaRPr>
          </a:p>
          <a:p>
            <a:pPr eaLnBrk="1" hangingPunct="1">
              <a:buNone/>
            </a:pPr>
            <a:endParaRPr lang="en-GB" dirty="0" smtClean="0"/>
          </a:p>
        </p:txBody>
      </p:sp>
      <p:pic>
        <p:nvPicPr>
          <p:cNvPr id="307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91033" y="5589588"/>
            <a:ext cx="3513667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steering_committee_icons.png"/>
          <p:cNvPicPr>
            <a:picLocks noChangeAspect="1"/>
          </p:cNvPicPr>
          <p:nvPr/>
        </p:nvPicPr>
        <p:blipFill>
          <a:blip r:embed="rId4">
            <a:alphaModFix amt="60000"/>
          </a:blip>
          <a:srcRect r="77173"/>
          <a:stretch>
            <a:fillRect/>
          </a:stretch>
        </p:blipFill>
        <p:spPr>
          <a:xfrm>
            <a:off x="9599610" y="4114800"/>
            <a:ext cx="1696512" cy="1959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70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1" y="188913"/>
            <a:ext cx="196850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2"/>
          <p:cNvSpPr>
            <a:spLocks noGrp="1"/>
          </p:cNvSpPr>
          <p:nvPr>
            <p:ph type="title"/>
          </p:nvPr>
        </p:nvSpPr>
        <p:spPr>
          <a:xfrm>
            <a:off x="838200" y="628650"/>
            <a:ext cx="105156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solidFill>
                  <a:srgbClr val="00A8FA"/>
                </a:solidFill>
              </a:rPr>
              <a:t>            </a:t>
            </a:r>
            <a:br>
              <a:rPr lang="en-GB" dirty="0" smtClean="0">
                <a:solidFill>
                  <a:srgbClr val="00A8FA"/>
                </a:solidFill>
              </a:rPr>
            </a:br>
            <a:r>
              <a:rPr lang="en-GB" sz="6700" dirty="0" smtClean="0">
                <a:solidFill>
                  <a:srgbClr val="00A8FA"/>
                </a:solidFill>
              </a:rPr>
              <a:t> </a:t>
            </a:r>
            <a:r>
              <a:rPr lang="en-GB" sz="6700" b="1" dirty="0" smtClean="0">
                <a:solidFill>
                  <a:srgbClr val="00A8FA"/>
                </a:solidFill>
              </a:rPr>
              <a:t>RECOMMENDATIONS FOR  FIDA</a:t>
            </a:r>
            <a:r>
              <a:rPr lang="en-GB" sz="6700" dirty="0">
                <a:solidFill>
                  <a:srgbClr val="00A8FA"/>
                </a:solidFill>
              </a:rPr>
              <a:t/>
            </a:r>
            <a:br>
              <a:rPr lang="en-GB" sz="6700" dirty="0">
                <a:solidFill>
                  <a:srgbClr val="00A8FA"/>
                </a:solidFill>
              </a:rPr>
            </a:br>
            <a:endParaRPr lang="en-GB" sz="6700" dirty="0" smtClean="0">
              <a:solidFill>
                <a:srgbClr val="00A8FA"/>
              </a:solidFill>
            </a:endParaRPr>
          </a:p>
        </p:txBody>
      </p:sp>
      <p:sp>
        <p:nvSpPr>
          <p:cNvPr id="3076" name="Content Placeholder 3"/>
          <p:cNvSpPr>
            <a:spLocks noGrp="1"/>
          </p:cNvSpPr>
          <p:nvPr>
            <p:ph idx="1"/>
          </p:nvPr>
        </p:nvSpPr>
        <p:spPr>
          <a:xfrm>
            <a:off x="838200" y="2019299"/>
            <a:ext cx="10515600" cy="41576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4000" b="1" dirty="0" smtClean="0"/>
              <a:t>Applaud </a:t>
            </a:r>
            <a:r>
              <a:rPr lang="en-US" sz="4000" b="1" dirty="0"/>
              <a:t>efforts at provision of pro bono services for survivors of GBV</a:t>
            </a:r>
            <a:endParaRPr lang="en-GB" sz="4000" b="1" dirty="0"/>
          </a:p>
          <a:p>
            <a:r>
              <a:rPr lang="en-US" sz="4000" b="1" dirty="0" smtClean="0"/>
              <a:t>Appropriate handling of outcome </a:t>
            </a:r>
            <a:r>
              <a:rPr lang="en-US" sz="4000" b="1" dirty="0"/>
              <a:t>documents from </a:t>
            </a:r>
            <a:r>
              <a:rPr lang="en-US" sz="4000" b="1" dirty="0" smtClean="0"/>
              <a:t>sessions? </a:t>
            </a:r>
            <a:r>
              <a:rPr lang="en-US" sz="4000" b="1" dirty="0"/>
              <a:t>C</a:t>
            </a:r>
            <a:r>
              <a:rPr lang="en-US" sz="4000" b="1" dirty="0" smtClean="0"/>
              <a:t>ommunique ?</a:t>
            </a:r>
            <a:endParaRPr lang="en-GB" sz="4000" b="1" dirty="0"/>
          </a:p>
        </p:txBody>
      </p:sp>
      <p:pic>
        <p:nvPicPr>
          <p:cNvPr id="307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91033" y="5589588"/>
            <a:ext cx="3513667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7101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1" y="188913"/>
            <a:ext cx="196850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2"/>
          <p:cNvSpPr>
            <a:spLocks noGrp="1"/>
          </p:cNvSpPr>
          <p:nvPr>
            <p:ph type="title"/>
          </p:nvPr>
        </p:nvSpPr>
        <p:spPr>
          <a:xfrm>
            <a:off x="838200" y="628650"/>
            <a:ext cx="105156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solidFill>
                  <a:srgbClr val="00A8FA"/>
                </a:solidFill>
              </a:rPr>
              <a:t>            </a:t>
            </a:r>
            <a:br>
              <a:rPr lang="en-GB" dirty="0" smtClean="0">
                <a:solidFill>
                  <a:srgbClr val="00A8FA"/>
                </a:solidFill>
              </a:rPr>
            </a:br>
            <a:r>
              <a:rPr lang="en-GB" dirty="0" smtClean="0">
                <a:solidFill>
                  <a:srgbClr val="00A8FA"/>
                </a:solidFill>
              </a:rPr>
              <a:t> </a:t>
            </a:r>
            <a:r>
              <a:rPr lang="en-GB" b="1" dirty="0" smtClean="0">
                <a:solidFill>
                  <a:srgbClr val="00A8FA"/>
                </a:solidFill>
              </a:rPr>
              <a:t>RECOMMENDATIONS FOR  INDIVIDUALS</a:t>
            </a:r>
            <a:r>
              <a:rPr lang="en-GB" dirty="0">
                <a:solidFill>
                  <a:srgbClr val="00A8FA"/>
                </a:solidFill>
              </a:rPr>
              <a:t/>
            </a:r>
            <a:br>
              <a:rPr lang="en-GB" dirty="0">
                <a:solidFill>
                  <a:srgbClr val="00A8FA"/>
                </a:solidFill>
              </a:rPr>
            </a:br>
            <a:endParaRPr lang="en-GB" dirty="0" smtClean="0">
              <a:solidFill>
                <a:srgbClr val="00A8FA"/>
              </a:solidFill>
            </a:endParaRPr>
          </a:p>
        </p:txBody>
      </p:sp>
      <p:sp>
        <p:nvSpPr>
          <p:cNvPr id="3076" name="Content Placeholder 3"/>
          <p:cNvSpPr>
            <a:spLocks noGrp="1"/>
          </p:cNvSpPr>
          <p:nvPr>
            <p:ph idx="1"/>
          </p:nvPr>
        </p:nvSpPr>
        <p:spPr>
          <a:xfrm>
            <a:off x="838200" y="2019299"/>
            <a:ext cx="10515600" cy="4157663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As individuals speak up and speak out</a:t>
            </a:r>
            <a:endParaRPr lang="en-GB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GB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arrative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counter-narrative</a:t>
            </a:r>
            <a:endParaRPr lang="en-GB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4800" b="1" dirty="0" smtClean="0"/>
          </a:p>
        </p:txBody>
      </p:sp>
      <p:pic>
        <p:nvPicPr>
          <p:cNvPr id="307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91033" y="5589588"/>
            <a:ext cx="3513667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3742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5336" y="2675905"/>
            <a:ext cx="7339364" cy="4194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92100" y="2717800"/>
            <a:ext cx="5956300" cy="889000"/>
          </a:xfrm>
        </p:spPr>
        <p:txBody>
          <a:bodyPr anchor="t">
            <a:noAutofit/>
          </a:bodyPr>
          <a:lstStyle/>
          <a:p>
            <a:pPr>
              <a:lnSpc>
                <a:spcPts val="4580"/>
              </a:lnSpc>
            </a:pPr>
            <a:r>
              <a:rPr lang="en-GB" sz="4800" b="1" dirty="0" smtClean="0">
                <a:solidFill>
                  <a:srgbClr val="00A8FA"/>
                </a:solidFill>
              </a:rPr>
              <a:t>Thank you.</a:t>
            </a:r>
            <a:endParaRPr lang="en-GB" sz="4800" b="1" dirty="0">
              <a:solidFill>
                <a:srgbClr val="00A8FA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92100" y="3576638"/>
            <a:ext cx="9144000" cy="1655762"/>
          </a:xfrm>
        </p:spPr>
        <p:txBody>
          <a:bodyPr>
            <a:normAutofit/>
          </a:bodyPr>
          <a:lstStyle/>
          <a:p>
            <a:pPr algn="l">
              <a:lnSpc>
                <a:spcPts val="1300"/>
              </a:lnSpc>
              <a:buNone/>
            </a:pPr>
            <a:r>
              <a:rPr lang="en-GB" sz="1800" dirty="0" err="1" smtClean="0"/>
              <a:t>www.nsrp-nigeria.org</a:t>
            </a:r>
            <a:endParaRPr lang="en-GB" sz="18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7108" y="290240"/>
            <a:ext cx="1475656" cy="602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06512" y="904404"/>
            <a:ext cx="21602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 smtClean="0">
                <a:solidFill>
                  <a:srgbClr val="919397"/>
                </a:solidFill>
                <a:latin typeface="Myriad Pro" pitchFamily="34" charset="0"/>
              </a:rPr>
              <a:t>NIGERIA STABILITY</a:t>
            </a:r>
          </a:p>
          <a:p>
            <a:r>
              <a:rPr lang="en-GB" sz="1000" b="1" dirty="0" smtClean="0">
                <a:solidFill>
                  <a:srgbClr val="919397"/>
                </a:solidFill>
                <a:latin typeface="Myriad Pro" pitchFamily="34" charset="0"/>
              </a:rPr>
              <a:t>AND RECONCILIATION</a:t>
            </a:r>
          </a:p>
          <a:p>
            <a:r>
              <a:rPr lang="en-GB" sz="1000" b="1" dirty="0" smtClean="0">
                <a:solidFill>
                  <a:srgbClr val="919397"/>
                </a:solidFill>
                <a:latin typeface="Myriad Pro" pitchFamily="34" charset="0"/>
              </a:rPr>
              <a:t>PROGRAMME</a:t>
            </a:r>
            <a:endParaRPr lang="en-GB" sz="1000" b="1" dirty="0">
              <a:solidFill>
                <a:srgbClr val="919397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16615</TotalTime>
  <Words>255</Words>
  <Application>Microsoft Office PowerPoint</Application>
  <PresentationFormat>Custom</PresentationFormat>
  <Paragraphs>55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2_Office Theme</vt:lpstr>
      <vt:lpstr>GENDER PARITY: DEVELOPMENT PARTNERS PERSPECTIVE  </vt:lpstr>
      <vt:lpstr>Managing conflict non-violently and reducing the negative impacts of conflict and violence on the most vulnerable populations INCLUDING WOMEN AND GIRLS. </vt:lpstr>
      <vt:lpstr>PowerPoint Presentation</vt:lpstr>
      <vt:lpstr>PowerPoint Presentation</vt:lpstr>
      <vt:lpstr>            NSRP APPROACH </vt:lpstr>
      <vt:lpstr>            NSRP AND FIDA PARTNERSHIP </vt:lpstr>
      <vt:lpstr>              RECOMMENDATIONS FOR  FIDA </vt:lpstr>
      <vt:lpstr>              RECOMMENDATIONS FOR  INDIVIDUALS </vt:lpstr>
      <vt:lpstr>Thank you.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10Aug2013</dc:creator>
  <cp:lastModifiedBy>Nwadinobi, Eleanor (Nigeria)</cp:lastModifiedBy>
  <cp:revision>136</cp:revision>
  <cp:lastPrinted>2016-11-29T08:32:32Z</cp:lastPrinted>
  <dcterms:created xsi:type="dcterms:W3CDTF">2013-12-02T16:44:48Z</dcterms:created>
  <dcterms:modified xsi:type="dcterms:W3CDTF">2016-12-05T15:24:46Z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342017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D5.0.6</vt:lpwstr>
  </property>
  <property fmtid="{D5CDD505-2E9C-101B-9397-08002B2CF9AE}" pid="9" name="_NewReviewCycle">
    <vt:lpwstr/>
  </property>
</Properties>
</file>